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9" r:id="rId3"/>
    <p:sldId id="273" r:id="rId4"/>
    <p:sldId id="274" r:id="rId5"/>
    <p:sldId id="277" r:id="rId6"/>
    <p:sldId id="271" r:id="rId7"/>
    <p:sldId id="275" r:id="rId8"/>
    <p:sldId id="272" r:id="rId9"/>
    <p:sldId id="278" r:id="rId10"/>
    <p:sldId id="276" r:id="rId11"/>
    <p:sldId id="270" r:id="rId12"/>
    <p:sldId id="279" r:id="rId13"/>
    <p:sldId id="265" r:id="rId14"/>
  </p:sldIdLst>
  <p:sldSz cx="9144000" cy="5143500" type="screen16x9"/>
  <p:notesSz cx="6858000" cy="9144000"/>
  <p:defaultTextStyle>
    <a:defPPr>
      <a:defRPr lang="zh-CN"/>
    </a:defPPr>
    <a:lvl1pPr marL="0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39291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878583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17873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757164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196456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635747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075037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514328" algn="l" defTabSz="4392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0">
          <p15:clr>
            <a:srgbClr val="A4A3A4"/>
          </p15:clr>
        </p15:guide>
        <p15:guide id="2" pos="28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EFEEED"/>
    <a:srgbClr val="CD0920"/>
    <a:srgbClr val="808080"/>
    <a:srgbClr val="AD1221"/>
    <a:srgbClr val="5C6767"/>
    <a:srgbClr val="42505A"/>
    <a:srgbClr val="AE275A"/>
    <a:srgbClr val="86183F"/>
    <a:srgbClr val="C819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62" autoAdjust="0"/>
    <p:restoredTop sz="85880" autoAdjust="0"/>
  </p:normalViewPr>
  <p:slideViewPr>
    <p:cSldViewPr snapToObjects="1">
      <p:cViewPr varScale="1">
        <p:scale>
          <a:sx n="114" d="100"/>
          <a:sy n="114" d="100"/>
        </p:scale>
        <p:origin x="871" y="48"/>
      </p:cViewPr>
      <p:guideLst>
        <p:guide orient="horz" pos="1700"/>
        <p:guide pos="28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tiff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5728C-BD21-4FA1-9B4A-FA2983FF8092}" type="datetimeFigureOut">
              <a:rPr lang="zh-CN" altLang="en-US" smtClean="0"/>
              <a:t>2020/6/16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6AA6D-BC70-48C7-9A3D-D451B31FDA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50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6AA6D-BC70-48C7-9A3D-D451B31FDA0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83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 userDrawn="1"/>
        </p:nvSpPr>
        <p:spPr>
          <a:xfrm>
            <a:off x="9469599" y="3126167"/>
            <a:ext cx="234336" cy="392595"/>
          </a:xfrm>
          <a:prstGeom prst="rect">
            <a:avLst/>
          </a:prstGeom>
          <a:noFill/>
        </p:spPr>
        <p:txBody>
          <a:bodyPr wrap="none" lIns="116245" tIns="58123" rIns="116245" bIns="58123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8391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948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3161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6644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7626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06DFF"/>
                </a:solidFill>
                <a:latin typeface="宋体"/>
                <a:cs typeface="宋体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29937" y="882263"/>
            <a:ext cx="35042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06AE7"/>
                </a:solidFill>
                <a:latin typeface="宋体"/>
                <a:cs typeface="宋体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477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50" b="0" i="0">
                <a:solidFill>
                  <a:srgbClr val="A6A6A6"/>
                </a:solidFill>
                <a:latin typeface="微软雅黑"/>
                <a:cs typeface="微软雅黑"/>
              </a:defRPr>
            </a:lvl1pPr>
          </a:lstStyle>
          <a:p>
            <a:pPr marL="9525">
              <a:spcBef>
                <a:spcPts val="113"/>
              </a:spcBef>
            </a:pPr>
            <a:r>
              <a:rPr lang="en" spc="-4"/>
              <a:t>confidential material from </a:t>
            </a:r>
            <a:r>
              <a:rPr lang="en" spc="-8"/>
              <a:t>Tencent</a:t>
            </a:r>
            <a:r>
              <a:rPr lang="en" spc="4"/>
              <a:t> </a:t>
            </a:r>
            <a:r>
              <a:rPr lang="en" spc="-8"/>
              <a:t>Cloud</a:t>
            </a:r>
            <a:endParaRPr lang="en" spc="-8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6/16/2020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045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94" y="160"/>
            <a:ext cx="9136814" cy="5143181"/>
          </a:xfrm>
          <a:prstGeom prst="rect">
            <a:avLst/>
          </a:prstGeom>
          <a:solidFill>
            <a:srgbClr val="EFEEE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16245" tIns="58123" rIns="116245" bIns="58123" spcCol="0"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689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7" r:id="rId6"/>
  </p:sldLayoutIdLst>
  <p:txStyles>
    <p:titleStyle>
      <a:lvl1pPr algn="ctr" defTabSz="439291" rtl="0" eaLnBrk="1" latinLnBrk="0" hangingPunct="1">
        <a:spcBef>
          <a:spcPct val="0"/>
        </a:spcBef>
        <a:buNone/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9469" indent="-329469" algn="l" defTabSz="439291" rtl="0" eaLnBrk="1" latinLnBrk="0" hangingPunct="1">
        <a:spcBef>
          <a:spcPct val="20000"/>
        </a:spcBef>
        <a:buFont typeface="Arial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13848" indent="-274558" algn="l" defTabSz="439291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098228" indent="-219645" algn="l" defTabSz="439291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37519" indent="-219645" algn="l" defTabSz="439291" rtl="0" eaLnBrk="1" latinLnBrk="0" hangingPunct="1">
        <a:spcBef>
          <a:spcPct val="20000"/>
        </a:spcBef>
        <a:buFont typeface="Arial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76810" indent="-219645" algn="l" defTabSz="439291" rtl="0" eaLnBrk="1" latinLnBrk="0" hangingPunct="1">
        <a:spcBef>
          <a:spcPct val="20000"/>
        </a:spcBef>
        <a:buFont typeface="Arial"/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16101" indent="-219645" algn="l" defTabSz="439291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55392" indent="-219645" algn="l" defTabSz="439291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94683" indent="-219645" algn="l" defTabSz="439291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33975" indent="-219645" algn="l" defTabSz="439291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9291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8583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7873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7164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6456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5747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5037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4328" algn="l" defTabSz="4392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uggingface/transformers#installation" TargetMode="External"/><Relationship Id="rId2" Type="http://schemas.openxmlformats.org/officeDocument/2006/relationships/hyperlink" Target="http://fancyerii.github.io/2019/06/30/xlnet-codes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zihangdai/xlnet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4146675" y="1822053"/>
            <a:ext cx="1139031" cy="46166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3745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XLNET</a:t>
            </a:r>
            <a:endParaRPr lang="zh-CN" altLang="en-US" sz="2400" dirty="0">
              <a:solidFill>
                <a:srgbClr val="3745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12"/>
          <p:cNvSpPr txBox="1"/>
          <p:nvPr/>
        </p:nvSpPr>
        <p:spPr>
          <a:xfrm>
            <a:off x="3557360" y="2375870"/>
            <a:ext cx="418299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>
                <a:solidFill>
                  <a:srgbClr val="7D7876"/>
                </a:solidFill>
                <a:latin typeface="Courier New" panose="02070309020205020404" pitchFamily="49" charset="0"/>
                <a:ea typeface="汉真广标" pitchFamily="49" charset="-122"/>
                <a:cs typeface="Courier New" panose="02070309020205020404" pitchFamily="49" charset="0"/>
              </a:rPr>
              <a:t>————————Transformer\Transformer-XL\XLNET</a:t>
            </a:r>
            <a:endParaRPr lang="zh-CN" altLang="en-US" sz="1200" dirty="0">
              <a:solidFill>
                <a:srgbClr val="7D7876"/>
              </a:solidFill>
              <a:latin typeface="Courier New" panose="02070309020205020404" pitchFamily="49" charset="0"/>
              <a:ea typeface="汉真广标" pitchFamily="49" charset="-122"/>
              <a:cs typeface="Courier New" panose="02070309020205020404" pitchFamily="49" charset="0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ACCCB30-9530-42D4-B53D-46AFE8D72478}"/>
              </a:ext>
            </a:extLst>
          </p:cNvPr>
          <p:cNvGrpSpPr/>
          <p:nvPr/>
        </p:nvGrpSpPr>
        <p:grpSpPr>
          <a:xfrm>
            <a:off x="1641872" y="4103688"/>
            <a:ext cx="6481763" cy="959644"/>
            <a:chOff x="1312863" y="187325"/>
            <a:chExt cx="8642350" cy="1279525"/>
          </a:xfrm>
          <a:solidFill>
            <a:srgbClr val="8FA4B7">
              <a:alpha val="42000"/>
            </a:srgbClr>
          </a:solidFill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194DABD8-A4E2-4D3E-B236-0CC9006F0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2863" y="307975"/>
              <a:ext cx="2224088" cy="1158875"/>
            </a:xfrm>
            <a:custGeom>
              <a:avLst/>
              <a:gdLst>
                <a:gd name="T0" fmla="*/ 0 w 524"/>
                <a:gd name="T1" fmla="*/ 164 h 271"/>
                <a:gd name="T2" fmla="*/ 256 w 524"/>
                <a:gd name="T3" fmla="*/ 28 h 271"/>
                <a:gd name="T4" fmla="*/ 524 w 524"/>
                <a:gd name="T5" fmla="*/ 104 h 271"/>
                <a:gd name="T6" fmla="*/ 244 w 524"/>
                <a:gd name="T7" fmla="*/ 244 h 271"/>
                <a:gd name="T8" fmla="*/ 0 w 524"/>
                <a:gd name="T9" fmla="*/ 16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271">
                  <a:moveTo>
                    <a:pt x="0" y="164"/>
                  </a:moveTo>
                  <a:cubicBezTo>
                    <a:pt x="80" y="116"/>
                    <a:pt x="164" y="60"/>
                    <a:pt x="256" y="28"/>
                  </a:cubicBezTo>
                  <a:cubicBezTo>
                    <a:pt x="312" y="8"/>
                    <a:pt x="404" y="0"/>
                    <a:pt x="524" y="104"/>
                  </a:cubicBezTo>
                  <a:cubicBezTo>
                    <a:pt x="524" y="104"/>
                    <a:pt x="372" y="216"/>
                    <a:pt x="244" y="244"/>
                  </a:cubicBezTo>
                  <a:cubicBezTo>
                    <a:pt x="120" y="271"/>
                    <a:pt x="28" y="196"/>
                    <a:pt x="0" y="16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5A54A1AD-4A06-4424-8577-FD51DDA2A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307975"/>
              <a:ext cx="1933575" cy="1125538"/>
            </a:xfrm>
            <a:custGeom>
              <a:avLst/>
              <a:gdLst>
                <a:gd name="T0" fmla="*/ 0 w 456"/>
                <a:gd name="T1" fmla="*/ 104 h 263"/>
                <a:gd name="T2" fmla="*/ 256 w 456"/>
                <a:gd name="T3" fmla="*/ 32 h 263"/>
                <a:gd name="T4" fmla="*/ 456 w 456"/>
                <a:gd name="T5" fmla="*/ 188 h 263"/>
                <a:gd name="T6" fmla="*/ 272 w 456"/>
                <a:gd name="T7" fmla="*/ 263 h 263"/>
                <a:gd name="T8" fmla="*/ 0 w 456"/>
                <a:gd name="T9" fmla="*/ 10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6" h="263">
                  <a:moveTo>
                    <a:pt x="0" y="104"/>
                  </a:moveTo>
                  <a:cubicBezTo>
                    <a:pt x="0" y="104"/>
                    <a:pt x="160" y="0"/>
                    <a:pt x="256" y="32"/>
                  </a:cubicBezTo>
                  <a:cubicBezTo>
                    <a:pt x="352" y="64"/>
                    <a:pt x="436" y="168"/>
                    <a:pt x="456" y="188"/>
                  </a:cubicBezTo>
                  <a:cubicBezTo>
                    <a:pt x="456" y="188"/>
                    <a:pt x="364" y="263"/>
                    <a:pt x="272" y="263"/>
                  </a:cubicBezTo>
                  <a:cubicBezTo>
                    <a:pt x="188" y="263"/>
                    <a:pt x="56" y="152"/>
                    <a:pt x="0" y="10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48992316-171D-4D81-9677-C7BEB41DF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8513" y="855663"/>
              <a:ext cx="1103313" cy="527050"/>
            </a:xfrm>
            <a:custGeom>
              <a:avLst/>
              <a:gdLst>
                <a:gd name="T0" fmla="*/ 0 w 260"/>
                <a:gd name="T1" fmla="*/ 68 h 123"/>
                <a:gd name="T2" fmla="*/ 156 w 260"/>
                <a:gd name="T3" fmla="*/ 0 h 123"/>
                <a:gd name="T4" fmla="*/ 260 w 260"/>
                <a:gd name="T5" fmla="*/ 40 h 123"/>
                <a:gd name="T6" fmla="*/ 136 w 260"/>
                <a:gd name="T7" fmla="*/ 104 h 123"/>
                <a:gd name="T8" fmla="*/ 0 w 260"/>
                <a:gd name="T9" fmla="*/ 6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123">
                  <a:moveTo>
                    <a:pt x="0" y="68"/>
                  </a:moveTo>
                  <a:cubicBezTo>
                    <a:pt x="0" y="68"/>
                    <a:pt x="80" y="0"/>
                    <a:pt x="156" y="0"/>
                  </a:cubicBezTo>
                  <a:cubicBezTo>
                    <a:pt x="232" y="4"/>
                    <a:pt x="248" y="36"/>
                    <a:pt x="260" y="40"/>
                  </a:cubicBezTo>
                  <a:cubicBezTo>
                    <a:pt x="260" y="40"/>
                    <a:pt x="204" y="88"/>
                    <a:pt x="136" y="104"/>
                  </a:cubicBezTo>
                  <a:cubicBezTo>
                    <a:pt x="68" y="123"/>
                    <a:pt x="16" y="84"/>
                    <a:pt x="0" y="68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B322E208-0823-4C5F-A3F6-322BEC714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4225" y="563563"/>
              <a:ext cx="1123950" cy="685800"/>
            </a:xfrm>
            <a:custGeom>
              <a:avLst/>
              <a:gdLst>
                <a:gd name="T0" fmla="*/ 0 w 265"/>
                <a:gd name="T1" fmla="*/ 104 h 160"/>
                <a:gd name="T2" fmla="*/ 133 w 265"/>
                <a:gd name="T3" fmla="*/ 20 h 160"/>
                <a:gd name="T4" fmla="*/ 265 w 265"/>
                <a:gd name="T5" fmla="*/ 20 h 160"/>
                <a:gd name="T6" fmla="*/ 149 w 265"/>
                <a:gd name="T7" fmla="*/ 144 h 160"/>
                <a:gd name="T8" fmla="*/ 0 w 265"/>
                <a:gd name="T9" fmla="*/ 10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" h="160">
                  <a:moveTo>
                    <a:pt x="0" y="104"/>
                  </a:moveTo>
                  <a:cubicBezTo>
                    <a:pt x="0" y="104"/>
                    <a:pt x="81" y="40"/>
                    <a:pt x="133" y="20"/>
                  </a:cubicBezTo>
                  <a:cubicBezTo>
                    <a:pt x="173" y="4"/>
                    <a:pt x="221" y="0"/>
                    <a:pt x="265" y="20"/>
                  </a:cubicBezTo>
                  <a:cubicBezTo>
                    <a:pt x="265" y="20"/>
                    <a:pt x="209" y="128"/>
                    <a:pt x="149" y="144"/>
                  </a:cubicBezTo>
                  <a:cubicBezTo>
                    <a:pt x="85" y="160"/>
                    <a:pt x="0" y="104"/>
                    <a:pt x="0" y="10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8FDAFA18-8310-4586-B2D6-8DFA9236F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575" y="187325"/>
              <a:ext cx="1544638" cy="1044575"/>
            </a:xfrm>
            <a:custGeom>
              <a:avLst/>
              <a:gdLst>
                <a:gd name="T0" fmla="*/ 0 w 364"/>
                <a:gd name="T1" fmla="*/ 96 h 244"/>
                <a:gd name="T2" fmla="*/ 116 w 364"/>
                <a:gd name="T3" fmla="*/ 24 h 244"/>
                <a:gd name="T4" fmla="*/ 364 w 364"/>
                <a:gd name="T5" fmla="*/ 184 h 244"/>
                <a:gd name="T6" fmla="*/ 256 w 364"/>
                <a:gd name="T7" fmla="*/ 224 h 244"/>
                <a:gd name="T8" fmla="*/ 0 w 364"/>
                <a:gd name="T9" fmla="*/ 9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244">
                  <a:moveTo>
                    <a:pt x="0" y="96"/>
                  </a:moveTo>
                  <a:cubicBezTo>
                    <a:pt x="0" y="96"/>
                    <a:pt x="56" y="0"/>
                    <a:pt x="116" y="24"/>
                  </a:cubicBezTo>
                  <a:cubicBezTo>
                    <a:pt x="144" y="24"/>
                    <a:pt x="336" y="200"/>
                    <a:pt x="364" y="184"/>
                  </a:cubicBezTo>
                  <a:cubicBezTo>
                    <a:pt x="364" y="184"/>
                    <a:pt x="324" y="244"/>
                    <a:pt x="256" y="224"/>
                  </a:cubicBezTo>
                  <a:cubicBezTo>
                    <a:pt x="108" y="184"/>
                    <a:pt x="100" y="144"/>
                    <a:pt x="0" y="96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</p:grpSp>
      <p:sp>
        <p:nvSpPr>
          <p:cNvPr id="50" name="任意多边形: 形状 2"/>
          <p:cNvSpPr/>
          <p:nvPr/>
        </p:nvSpPr>
        <p:spPr>
          <a:xfrm>
            <a:off x="26292" y="4130231"/>
            <a:ext cx="9024257" cy="954512"/>
          </a:xfrm>
          <a:custGeom>
            <a:avLst/>
            <a:gdLst>
              <a:gd name="connsiteX0" fmla="*/ 0 w 12032343"/>
              <a:gd name="connsiteY0" fmla="*/ 17481 h 1272682"/>
              <a:gd name="connsiteX1" fmla="*/ 1567543 w 12032343"/>
              <a:gd name="connsiteY1" fmla="*/ 902853 h 1272682"/>
              <a:gd name="connsiteX2" fmla="*/ 3599543 w 12032343"/>
              <a:gd name="connsiteY2" fmla="*/ 90053 h 1272682"/>
              <a:gd name="connsiteX3" fmla="*/ 5646057 w 12032343"/>
              <a:gd name="connsiteY3" fmla="*/ 1265710 h 1272682"/>
              <a:gd name="connsiteX4" fmla="*/ 7300686 w 12032343"/>
              <a:gd name="connsiteY4" fmla="*/ 598053 h 1272682"/>
              <a:gd name="connsiteX5" fmla="*/ 8563429 w 12032343"/>
              <a:gd name="connsiteY5" fmla="*/ 1033481 h 1272682"/>
              <a:gd name="connsiteX6" fmla="*/ 9608457 w 12032343"/>
              <a:gd name="connsiteY6" fmla="*/ 2967 h 1272682"/>
              <a:gd name="connsiteX7" fmla="*/ 10871200 w 12032343"/>
              <a:gd name="connsiteY7" fmla="*/ 699653 h 1272682"/>
              <a:gd name="connsiteX8" fmla="*/ 12032343 w 12032343"/>
              <a:gd name="connsiteY8" fmla="*/ 46510 h 1272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032343" h="1272682">
                <a:moveTo>
                  <a:pt x="0" y="17481"/>
                </a:moveTo>
                <a:cubicBezTo>
                  <a:pt x="483809" y="454119"/>
                  <a:pt x="967619" y="890758"/>
                  <a:pt x="1567543" y="902853"/>
                </a:cubicBezTo>
                <a:cubicBezTo>
                  <a:pt x="2167467" y="914948"/>
                  <a:pt x="2919791" y="29577"/>
                  <a:pt x="3599543" y="90053"/>
                </a:cubicBezTo>
                <a:cubicBezTo>
                  <a:pt x="4279295" y="150529"/>
                  <a:pt x="5029200" y="1181043"/>
                  <a:pt x="5646057" y="1265710"/>
                </a:cubicBezTo>
                <a:cubicBezTo>
                  <a:pt x="6262914" y="1350377"/>
                  <a:pt x="6814457" y="636758"/>
                  <a:pt x="7300686" y="598053"/>
                </a:cubicBezTo>
                <a:cubicBezTo>
                  <a:pt x="7786915" y="559348"/>
                  <a:pt x="8178801" y="1132662"/>
                  <a:pt x="8563429" y="1033481"/>
                </a:cubicBezTo>
                <a:cubicBezTo>
                  <a:pt x="8948057" y="934300"/>
                  <a:pt x="9223829" y="58605"/>
                  <a:pt x="9608457" y="2967"/>
                </a:cubicBezTo>
                <a:cubicBezTo>
                  <a:pt x="9993086" y="-52671"/>
                  <a:pt x="10467219" y="692396"/>
                  <a:pt x="10871200" y="699653"/>
                </a:cubicBezTo>
                <a:cubicBezTo>
                  <a:pt x="11275181" y="706910"/>
                  <a:pt x="11831562" y="152948"/>
                  <a:pt x="12032343" y="46510"/>
                </a:cubicBezTo>
              </a:path>
            </a:pathLst>
          </a:custGeom>
          <a:noFill/>
          <a:ln w="19050">
            <a:solidFill>
              <a:srgbClr val="57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062390" y="474241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07478" y="4228203"/>
            <a:ext cx="274486" cy="274486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258478" y="4232918"/>
            <a:ext cx="133048" cy="13304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452742" y="4591121"/>
            <a:ext cx="104618" cy="10461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4320353" y="4939256"/>
            <a:ext cx="205038" cy="205038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404956" y="4542788"/>
            <a:ext cx="100420" cy="100420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6386516" y="4805907"/>
            <a:ext cx="205038" cy="20503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7138992" y="4062436"/>
            <a:ext cx="147634" cy="147634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8120828" y="4537624"/>
            <a:ext cx="205038" cy="20503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任意多边形: 形状 4"/>
          <p:cNvSpPr/>
          <p:nvPr/>
        </p:nvSpPr>
        <p:spPr>
          <a:xfrm>
            <a:off x="26291" y="2907280"/>
            <a:ext cx="9128594" cy="2143034"/>
          </a:xfrm>
          <a:custGeom>
            <a:avLst/>
            <a:gdLst>
              <a:gd name="connsiteX0" fmla="*/ 0 w 12424228"/>
              <a:gd name="connsiteY0" fmla="*/ 0 h 2857379"/>
              <a:gd name="connsiteX1" fmla="*/ 2728685 w 12424228"/>
              <a:gd name="connsiteY1" fmla="*/ 2815772 h 2857379"/>
              <a:gd name="connsiteX2" fmla="*/ 5573485 w 12424228"/>
              <a:gd name="connsiteY2" fmla="*/ 1756229 h 2857379"/>
              <a:gd name="connsiteX3" fmla="*/ 7257143 w 12424228"/>
              <a:gd name="connsiteY3" fmla="*/ 2786743 h 2857379"/>
              <a:gd name="connsiteX4" fmla="*/ 8940800 w 12424228"/>
              <a:gd name="connsiteY4" fmla="*/ 1944915 h 2857379"/>
              <a:gd name="connsiteX5" fmla="*/ 10653485 w 12424228"/>
              <a:gd name="connsiteY5" fmla="*/ 2627086 h 2857379"/>
              <a:gd name="connsiteX6" fmla="*/ 11727543 w 12424228"/>
              <a:gd name="connsiteY6" fmla="*/ 1654629 h 2857379"/>
              <a:gd name="connsiteX7" fmla="*/ 12424228 w 12424228"/>
              <a:gd name="connsiteY7" fmla="*/ 1799772 h 285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24228" h="2857379">
                <a:moveTo>
                  <a:pt x="0" y="0"/>
                </a:moveTo>
                <a:cubicBezTo>
                  <a:pt x="899885" y="1261533"/>
                  <a:pt x="1799771" y="2523067"/>
                  <a:pt x="2728685" y="2815772"/>
                </a:cubicBezTo>
                <a:cubicBezTo>
                  <a:pt x="3657599" y="3108477"/>
                  <a:pt x="4818742" y="1761067"/>
                  <a:pt x="5573485" y="1756229"/>
                </a:cubicBezTo>
                <a:cubicBezTo>
                  <a:pt x="6328228" y="1751391"/>
                  <a:pt x="6695924" y="2755295"/>
                  <a:pt x="7257143" y="2786743"/>
                </a:cubicBezTo>
                <a:cubicBezTo>
                  <a:pt x="7818362" y="2818191"/>
                  <a:pt x="8374743" y="1971525"/>
                  <a:pt x="8940800" y="1944915"/>
                </a:cubicBezTo>
                <a:cubicBezTo>
                  <a:pt x="9506857" y="1918306"/>
                  <a:pt x="10189028" y="2675467"/>
                  <a:pt x="10653485" y="2627086"/>
                </a:cubicBezTo>
                <a:cubicBezTo>
                  <a:pt x="11117942" y="2578705"/>
                  <a:pt x="11432419" y="1792515"/>
                  <a:pt x="11727543" y="1654629"/>
                </a:cubicBezTo>
                <a:cubicBezTo>
                  <a:pt x="12022667" y="1516743"/>
                  <a:pt x="12223447" y="1658257"/>
                  <a:pt x="12424228" y="1799772"/>
                </a:cubicBezTo>
              </a:path>
            </a:pathLst>
          </a:custGeom>
          <a:noFill/>
          <a:ln>
            <a:solidFill>
              <a:srgbClr val="57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523478" y="3649926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423352" y="4590600"/>
            <a:ext cx="274486" cy="274486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19564" y="4167386"/>
            <a:ext cx="133048" cy="133048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367415" y="4939256"/>
            <a:ext cx="133048" cy="13304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883627" y="466528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8942614" y="408668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E313177E-59BA-45B4-A649-116184D482FA}"/>
              </a:ext>
            </a:extLst>
          </p:cNvPr>
          <p:cNvCxnSpPr/>
          <p:nvPr/>
        </p:nvCxnSpPr>
        <p:spPr>
          <a:xfrm>
            <a:off x="1701936" y="1621194"/>
            <a:ext cx="59635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4813C647-C18F-49A4-9F27-02A75536227E}"/>
              </a:ext>
            </a:extLst>
          </p:cNvPr>
          <p:cNvCxnSpPr/>
          <p:nvPr/>
        </p:nvCxnSpPr>
        <p:spPr>
          <a:xfrm>
            <a:off x="1701936" y="2751725"/>
            <a:ext cx="59635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80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5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9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3250"/>
                            </p:stCondLst>
                            <p:childTnLst>
                              <p:par>
                                <p:cTn id="26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3950"/>
                            </p:stCondLst>
                            <p:childTnLst>
                              <p:par>
                                <p:cTn id="2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5" y="424910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664288" y="285070"/>
            <a:ext cx="5203856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en-US" altLang="zh-CN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Key point</a:t>
            </a:r>
            <a:endParaRPr kumimoji="1" lang="zh-CN" altLang="en-US" sz="2800" dirty="0">
              <a:solidFill>
                <a:srgbClr val="5C6767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6A3CBF5-8DAC-014D-9B4F-BD45964530E6}"/>
              </a:ext>
            </a:extLst>
          </p:cNvPr>
          <p:cNvSpPr txBox="1"/>
          <p:nvPr/>
        </p:nvSpPr>
        <p:spPr>
          <a:xfrm>
            <a:off x="664288" y="1563638"/>
            <a:ext cx="7220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双流注意力、</a:t>
            </a:r>
            <a:r>
              <a:rPr kumimoji="1" lang="en-US" altLang="zh-CN" dirty="0"/>
              <a:t>PLM</a:t>
            </a:r>
            <a:r>
              <a:rPr kumimoji="1" lang="zh-CN" altLang="en-US" dirty="0"/>
              <a:t>、局部预测      </a:t>
            </a:r>
            <a:r>
              <a:rPr kumimoji="1" lang="en-US" altLang="zh-CN" dirty="0"/>
              <a:t>----&gt;  advanced </a:t>
            </a:r>
            <a:r>
              <a:rPr kumimoji="1" lang="en-US" altLang="zh-CN" dirty="0" err="1"/>
              <a:t>bert</a:t>
            </a:r>
            <a:r>
              <a:rPr kumimoji="1" lang="en-US" altLang="zh-CN" dirty="0"/>
              <a:t> [MASK].   </a:t>
            </a:r>
            <a:r>
              <a:rPr kumimoji="1" lang="zh-CN" altLang="en-US" dirty="0"/>
              <a:t>预训练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段循环</a:t>
            </a:r>
            <a:r>
              <a:rPr kumimoji="1" lang="en-US" altLang="zh-CN" dirty="0"/>
              <a:t>      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相对位置编码</a:t>
            </a:r>
            <a:r>
              <a:rPr kumimoji="1" lang="en-US" altLang="zh-CN" dirty="0"/>
              <a:t>.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更多数据</a:t>
            </a:r>
            <a:r>
              <a:rPr kumimoji="1" lang="en-US" altLang="zh-CN" dirty="0"/>
              <a:t>.     ----&gt; ALBERT. </a:t>
            </a:r>
            <a:r>
              <a:rPr kumimoji="1" lang="en-US" altLang="zh-CN" dirty="0" err="1"/>
              <a:t>RoBERTa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9179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94" y="339502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179512" y="191924"/>
            <a:ext cx="4264247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zh-CN" altLang="en-US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相对位置编码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0A9B079-6DCF-5B41-B6AA-7EC32683B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22" y="1618151"/>
            <a:ext cx="7522625" cy="76121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4C05966-DFF8-2243-8929-20900EA9B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509" y="3157308"/>
            <a:ext cx="6789154" cy="76182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47BC7FF-F850-C34F-ACDB-5FB3BF405033}"/>
              </a:ext>
            </a:extLst>
          </p:cNvPr>
          <p:cNvSpPr txBox="1"/>
          <p:nvPr/>
        </p:nvSpPr>
        <p:spPr>
          <a:xfrm>
            <a:off x="209812" y="1491630"/>
            <a:ext cx="957410" cy="6463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transformer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BFF3A8-6A60-E04E-AB70-7B3878F62BEF}"/>
              </a:ext>
            </a:extLst>
          </p:cNvPr>
          <p:cNvSpPr txBox="1"/>
          <p:nvPr/>
        </p:nvSpPr>
        <p:spPr>
          <a:xfrm>
            <a:off x="107505" y="3157308"/>
            <a:ext cx="1760004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Transformer-xl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E3E4A36-CBB8-EE49-91FD-027B947558AF}"/>
              </a:ext>
            </a:extLst>
          </p:cNvPr>
          <p:cNvSpPr txBox="1"/>
          <p:nvPr/>
        </p:nvSpPr>
        <p:spPr>
          <a:xfrm>
            <a:off x="4067944" y="3978722"/>
            <a:ext cx="410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AC=(</a:t>
            </a:r>
            <a:r>
              <a:rPr kumimoji="1" lang="en-US" altLang="zh-CN" dirty="0" err="1"/>
              <a:t>EW+u</a:t>
            </a:r>
            <a:r>
              <a:rPr kumimoji="1" lang="en-US" altLang="zh-CN" dirty="0"/>
              <a:t>)WE</a:t>
            </a:r>
          </a:p>
          <a:p>
            <a:r>
              <a:rPr kumimoji="1" lang="en-US" altLang="zh-CN" dirty="0"/>
              <a:t>BD=(EW+V)WR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D3C30A6-D58D-6E40-877D-963974AA829C}"/>
              </a:ext>
            </a:extLst>
          </p:cNvPr>
          <p:cNvSpPr txBox="1"/>
          <p:nvPr/>
        </p:nvSpPr>
        <p:spPr>
          <a:xfrm>
            <a:off x="209812" y="2343755"/>
            <a:ext cx="957410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BERT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6982F09-5D0E-0D40-A45D-7E1B05703F68}"/>
              </a:ext>
            </a:extLst>
          </p:cNvPr>
          <p:cNvSpPr txBox="1"/>
          <p:nvPr/>
        </p:nvSpPr>
        <p:spPr>
          <a:xfrm>
            <a:off x="131794" y="3794056"/>
            <a:ext cx="1760004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err="1"/>
              <a:t>XLnet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F6926C4-5F23-E347-843E-013BF98C9EB5}"/>
              </a:ext>
            </a:extLst>
          </p:cNvPr>
          <p:cNvSpPr txBox="1"/>
          <p:nvPr/>
        </p:nvSpPr>
        <p:spPr>
          <a:xfrm>
            <a:off x="5868144" y="555526"/>
            <a:ext cx="309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i</a:t>
            </a:r>
            <a:r>
              <a:rPr kumimoji="1" lang="en-US" altLang="zh-CN" dirty="0"/>
              <a:t>=1 j=0…n   (</a:t>
            </a:r>
            <a:r>
              <a:rPr kumimoji="1" lang="en-US" altLang="zh-CN" dirty="0" err="1"/>
              <a:t>I,j</a:t>
            </a:r>
            <a:r>
              <a:rPr kumimoji="1" lang="en-US" altLang="zh-CN" dirty="0"/>
              <a:t>).  (1,2)(1,3)(1,n)   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27CED06-CDAD-E448-B7CD-3F9004CA7E76}"/>
              </a:ext>
            </a:extLst>
          </p:cNvPr>
          <p:cNvSpPr txBox="1"/>
          <p:nvPr/>
        </p:nvSpPr>
        <p:spPr>
          <a:xfrm>
            <a:off x="5864680" y="877949"/>
            <a:ext cx="295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i</a:t>
            </a:r>
            <a:r>
              <a:rPr kumimoji="1" lang="en-US" altLang="zh-CN" dirty="0"/>
              <a:t>=2 j=0…n            (2,1)(2,3)(2,4)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8E160C-132D-204C-BD67-2EDE6D417241}"/>
              </a:ext>
            </a:extLst>
          </p:cNvPr>
          <p:cNvSpPr txBox="1"/>
          <p:nvPr/>
        </p:nvSpPr>
        <p:spPr>
          <a:xfrm>
            <a:off x="5864680" y="1204247"/>
            <a:ext cx="295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i</a:t>
            </a:r>
            <a:r>
              <a:rPr kumimoji="1" lang="en-US" altLang="zh-CN" dirty="0"/>
              <a:t>=2 j=0…n            (3,1)(3,2)(3,4)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9412083-DED1-4EA1-BE19-EA9797A0E7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621" y="553068"/>
            <a:ext cx="3186646" cy="9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75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5C9B727-7E8B-4DD3-BF31-1A45432D2F05}"/>
              </a:ext>
            </a:extLst>
          </p:cNvPr>
          <p:cNvSpPr txBox="1"/>
          <p:nvPr/>
        </p:nvSpPr>
        <p:spPr>
          <a:xfrm>
            <a:off x="395536" y="555526"/>
            <a:ext cx="80648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2"/>
              </a:rPr>
              <a:t>http://fancyerii.github.io/2019/06/30/xlnet-codes/</a:t>
            </a:r>
            <a:r>
              <a:rPr lang="en-US" altLang="zh-CN" dirty="0"/>
              <a:t>  </a:t>
            </a:r>
            <a:r>
              <a:rPr lang="en-US" altLang="zh-CN" dirty="0" err="1"/>
              <a:t>Xlnet</a:t>
            </a:r>
            <a:r>
              <a:rPr lang="en-US" altLang="zh-CN" dirty="0"/>
              <a:t> </a:t>
            </a:r>
            <a:r>
              <a:rPr lang="zh-CN" altLang="en-US" dirty="0"/>
              <a:t>源码解析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https://github.com/huggingface/transformers#installation</a:t>
            </a:r>
            <a:r>
              <a:rPr lang="en-US" altLang="zh-CN" dirty="0"/>
              <a:t>  </a:t>
            </a:r>
            <a:r>
              <a:rPr lang="en-US" altLang="zh-CN" dirty="0" err="1"/>
              <a:t>huggingface</a:t>
            </a:r>
            <a:r>
              <a:rPr lang="en-US" altLang="zh-CN" dirty="0"/>
              <a:t> 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hlinkClick r:id="rId4"/>
              </a:rPr>
              <a:t>https://github.com/zihangdai/xlnet</a:t>
            </a:r>
            <a:r>
              <a:rPr lang="en-US" altLang="zh-CN" dirty="0"/>
              <a:t>   </a:t>
            </a:r>
            <a:r>
              <a:rPr lang="en-US" altLang="zh-CN" dirty="0" err="1"/>
              <a:t>Xlnet</a:t>
            </a:r>
            <a:r>
              <a:rPr lang="zh-CN" altLang="en-US" dirty="0"/>
              <a:t> 源码</a:t>
            </a:r>
          </a:p>
        </p:txBody>
      </p:sp>
    </p:spTree>
    <p:extLst>
      <p:ext uri="{BB962C8B-B14F-4D97-AF65-F5344CB8AC3E}">
        <p14:creationId xmlns:p14="http://schemas.microsoft.com/office/powerpoint/2010/main" val="2685641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560314" y="1777622"/>
            <a:ext cx="2412840" cy="769441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rgbClr val="3745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U</a:t>
            </a:r>
            <a:endParaRPr lang="zh-CN" altLang="en-US" sz="4400" dirty="0">
              <a:solidFill>
                <a:srgbClr val="37455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211960" y="2441093"/>
            <a:ext cx="809626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7D7876"/>
                </a:solidFill>
                <a:latin typeface="HandelGotDLig" pitchFamily="34" charset="0"/>
                <a:ea typeface="汉真广标" pitchFamily="49" charset="-122"/>
              </a:rPr>
              <a:t>谢谢观赏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ACCCB30-9530-42D4-B53D-46AFE8D72478}"/>
              </a:ext>
            </a:extLst>
          </p:cNvPr>
          <p:cNvGrpSpPr/>
          <p:nvPr/>
        </p:nvGrpSpPr>
        <p:grpSpPr>
          <a:xfrm>
            <a:off x="1641872" y="4103688"/>
            <a:ext cx="6481763" cy="959644"/>
            <a:chOff x="1312863" y="187325"/>
            <a:chExt cx="8642350" cy="1279525"/>
          </a:xfrm>
          <a:solidFill>
            <a:srgbClr val="8FA4B7">
              <a:alpha val="42000"/>
            </a:srgbClr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4DABD8-A4E2-4D3E-B236-0CC9006F0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2863" y="307975"/>
              <a:ext cx="2224088" cy="1158875"/>
            </a:xfrm>
            <a:custGeom>
              <a:avLst/>
              <a:gdLst>
                <a:gd name="T0" fmla="*/ 0 w 524"/>
                <a:gd name="T1" fmla="*/ 164 h 271"/>
                <a:gd name="T2" fmla="*/ 256 w 524"/>
                <a:gd name="T3" fmla="*/ 28 h 271"/>
                <a:gd name="T4" fmla="*/ 524 w 524"/>
                <a:gd name="T5" fmla="*/ 104 h 271"/>
                <a:gd name="T6" fmla="*/ 244 w 524"/>
                <a:gd name="T7" fmla="*/ 244 h 271"/>
                <a:gd name="T8" fmla="*/ 0 w 524"/>
                <a:gd name="T9" fmla="*/ 16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4" h="271">
                  <a:moveTo>
                    <a:pt x="0" y="164"/>
                  </a:moveTo>
                  <a:cubicBezTo>
                    <a:pt x="80" y="116"/>
                    <a:pt x="164" y="60"/>
                    <a:pt x="256" y="28"/>
                  </a:cubicBezTo>
                  <a:cubicBezTo>
                    <a:pt x="312" y="8"/>
                    <a:pt x="404" y="0"/>
                    <a:pt x="524" y="104"/>
                  </a:cubicBezTo>
                  <a:cubicBezTo>
                    <a:pt x="524" y="104"/>
                    <a:pt x="372" y="216"/>
                    <a:pt x="244" y="244"/>
                  </a:cubicBezTo>
                  <a:cubicBezTo>
                    <a:pt x="120" y="271"/>
                    <a:pt x="28" y="196"/>
                    <a:pt x="0" y="16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A54A1AD-4A06-4424-8577-FD51DDA2A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307975"/>
              <a:ext cx="1933575" cy="1125538"/>
            </a:xfrm>
            <a:custGeom>
              <a:avLst/>
              <a:gdLst>
                <a:gd name="T0" fmla="*/ 0 w 456"/>
                <a:gd name="T1" fmla="*/ 104 h 263"/>
                <a:gd name="T2" fmla="*/ 256 w 456"/>
                <a:gd name="T3" fmla="*/ 32 h 263"/>
                <a:gd name="T4" fmla="*/ 456 w 456"/>
                <a:gd name="T5" fmla="*/ 188 h 263"/>
                <a:gd name="T6" fmla="*/ 272 w 456"/>
                <a:gd name="T7" fmla="*/ 263 h 263"/>
                <a:gd name="T8" fmla="*/ 0 w 456"/>
                <a:gd name="T9" fmla="*/ 10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6" h="263">
                  <a:moveTo>
                    <a:pt x="0" y="104"/>
                  </a:moveTo>
                  <a:cubicBezTo>
                    <a:pt x="0" y="104"/>
                    <a:pt x="160" y="0"/>
                    <a:pt x="256" y="32"/>
                  </a:cubicBezTo>
                  <a:cubicBezTo>
                    <a:pt x="352" y="64"/>
                    <a:pt x="436" y="168"/>
                    <a:pt x="456" y="188"/>
                  </a:cubicBezTo>
                  <a:cubicBezTo>
                    <a:pt x="456" y="188"/>
                    <a:pt x="364" y="263"/>
                    <a:pt x="272" y="263"/>
                  </a:cubicBezTo>
                  <a:cubicBezTo>
                    <a:pt x="188" y="263"/>
                    <a:pt x="56" y="152"/>
                    <a:pt x="0" y="10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8992316-171D-4D81-9677-C7BEB41DF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8513" y="855663"/>
              <a:ext cx="1103313" cy="527050"/>
            </a:xfrm>
            <a:custGeom>
              <a:avLst/>
              <a:gdLst>
                <a:gd name="T0" fmla="*/ 0 w 260"/>
                <a:gd name="T1" fmla="*/ 68 h 123"/>
                <a:gd name="T2" fmla="*/ 156 w 260"/>
                <a:gd name="T3" fmla="*/ 0 h 123"/>
                <a:gd name="T4" fmla="*/ 260 w 260"/>
                <a:gd name="T5" fmla="*/ 40 h 123"/>
                <a:gd name="T6" fmla="*/ 136 w 260"/>
                <a:gd name="T7" fmla="*/ 104 h 123"/>
                <a:gd name="T8" fmla="*/ 0 w 260"/>
                <a:gd name="T9" fmla="*/ 6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123">
                  <a:moveTo>
                    <a:pt x="0" y="68"/>
                  </a:moveTo>
                  <a:cubicBezTo>
                    <a:pt x="0" y="68"/>
                    <a:pt x="80" y="0"/>
                    <a:pt x="156" y="0"/>
                  </a:cubicBezTo>
                  <a:cubicBezTo>
                    <a:pt x="232" y="4"/>
                    <a:pt x="248" y="36"/>
                    <a:pt x="260" y="40"/>
                  </a:cubicBezTo>
                  <a:cubicBezTo>
                    <a:pt x="260" y="40"/>
                    <a:pt x="204" y="88"/>
                    <a:pt x="136" y="104"/>
                  </a:cubicBezTo>
                  <a:cubicBezTo>
                    <a:pt x="68" y="123"/>
                    <a:pt x="16" y="84"/>
                    <a:pt x="0" y="68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B322E208-0823-4C5F-A3F6-322BEC714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4225" y="563563"/>
              <a:ext cx="1123950" cy="685800"/>
            </a:xfrm>
            <a:custGeom>
              <a:avLst/>
              <a:gdLst>
                <a:gd name="T0" fmla="*/ 0 w 265"/>
                <a:gd name="T1" fmla="*/ 104 h 160"/>
                <a:gd name="T2" fmla="*/ 133 w 265"/>
                <a:gd name="T3" fmla="*/ 20 h 160"/>
                <a:gd name="T4" fmla="*/ 265 w 265"/>
                <a:gd name="T5" fmla="*/ 20 h 160"/>
                <a:gd name="T6" fmla="*/ 149 w 265"/>
                <a:gd name="T7" fmla="*/ 144 h 160"/>
                <a:gd name="T8" fmla="*/ 0 w 265"/>
                <a:gd name="T9" fmla="*/ 10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" h="160">
                  <a:moveTo>
                    <a:pt x="0" y="104"/>
                  </a:moveTo>
                  <a:cubicBezTo>
                    <a:pt x="0" y="104"/>
                    <a:pt x="81" y="40"/>
                    <a:pt x="133" y="20"/>
                  </a:cubicBezTo>
                  <a:cubicBezTo>
                    <a:pt x="173" y="4"/>
                    <a:pt x="221" y="0"/>
                    <a:pt x="265" y="20"/>
                  </a:cubicBezTo>
                  <a:cubicBezTo>
                    <a:pt x="265" y="20"/>
                    <a:pt x="209" y="128"/>
                    <a:pt x="149" y="144"/>
                  </a:cubicBezTo>
                  <a:cubicBezTo>
                    <a:pt x="85" y="160"/>
                    <a:pt x="0" y="104"/>
                    <a:pt x="0" y="104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FDAFA18-8310-4586-B2D6-8DFA9236F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575" y="187325"/>
              <a:ext cx="1544638" cy="1044575"/>
            </a:xfrm>
            <a:custGeom>
              <a:avLst/>
              <a:gdLst>
                <a:gd name="T0" fmla="*/ 0 w 364"/>
                <a:gd name="T1" fmla="*/ 96 h 244"/>
                <a:gd name="T2" fmla="*/ 116 w 364"/>
                <a:gd name="T3" fmla="*/ 24 h 244"/>
                <a:gd name="T4" fmla="*/ 364 w 364"/>
                <a:gd name="T5" fmla="*/ 184 h 244"/>
                <a:gd name="T6" fmla="*/ 256 w 364"/>
                <a:gd name="T7" fmla="*/ 224 h 244"/>
                <a:gd name="T8" fmla="*/ 0 w 364"/>
                <a:gd name="T9" fmla="*/ 9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244">
                  <a:moveTo>
                    <a:pt x="0" y="96"/>
                  </a:moveTo>
                  <a:cubicBezTo>
                    <a:pt x="0" y="96"/>
                    <a:pt x="56" y="0"/>
                    <a:pt x="116" y="24"/>
                  </a:cubicBezTo>
                  <a:cubicBezTo>
                    <a:pt x="144" y="24"/>
                    <a:pt x="336" y="200"/>
                    <a:pt x="364" y="184"/>
                  </a:cubicBezTo>
                  <a:cubicBezTo>
                    <a:pt x="364" y="184"/>
                    <a:pt x="324" y="244"/>
                    <a:pt x="256" y="224"/>
                  </a:cubicBezTo>
                  <a:cubicBezTo>
                    <a:pt x="108" y="184"/>
                    <a:pt x="100" y="144"/>
                    <a:pt x="0" y="96"/>
                  </a:cubicBezTo>
                  <a:close/>
                </a:path>
              </a:pathLst>
            </a:custGeom>
            <a:grpFill/>
            <a:ln w="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</p:grpSp>
      <p:sp>
        <p:nvSpPr>
          <p:cNvPr id="19" name="任意多边形: 形状 2"/>
          <p:cNvSpPr/>
          <p:nvPr/>
        </p:nvSpPr>
        <p:spPr>
          <a:xfrm>
            <a:off x="26292" y="4130231"/>
            <a:ext cx="9024257" cy="954512"/>
          </a:xfrm>
          <a:custGeom>
            <a:avLst/>
            <a:gdLst>
              <a:gd name="connsiteX0" fmla="*/ 0 w 12032343"/>
              <a:gd name="connsiteY0" fmla="*/ 17481 h 1272682"/>
              <a:gd name="connsiteX1" fmla="*/ 1567543 w 12032343"/>
              <a:gd name="connsiteY1" fmla="*/ 902853 h 1272682"/>
              <a:gd name="connsiteX2" fmla="*/ 3599543 w 12032343"/>
              <a:gd name="connsiteY2" fmla="*/ 90053 h 1272682"/>
              <a:gd name="connsiteX3" fmla="*/ 5646057 w 12032343"/>
              <a:gd name="connsiteY3" fmla="*/ 1265710 h 1272682"/>
              <a:gd name="connsiteX4" fmla="*/ 7300686 w 12032343"/>
              <a:gd name="connsiteY4" fmla="*/ 598053 h 1272682"/>
              <a:gd name="connsiteX5" fmla="*/ 8563429 w 12032343"/>
              <a:gd name="connsiteY5" fmla="*/ 1033481 h 1272682"/>
              <a:gd name="connsiteX6" fmla="*/ 9608457 w 12032343"/>
              <a:gd name="connsiteY6" fmla="*/ 2967 h 1272682"/>
              <a:gd name="connsiteX7" fmla="*/ 10871200 w 12032343"/>
              <a:gd name="connsiteY7" fmla="*/ 699653 h 1272682"/>
              <a:gd name="connsiteX8" fmla="*/ 12032343 w 12032343"/>
              <a:gd name="connsiteY8" fmla="*/ 46510 h 1272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032343" h="1272682">
                <a:moveTo>
                  <a:pt x="0" y="17481"/>
                </a:moveTo>
                <a:cubicBezTo>
                  <a:pt x="483809" y="454119"/>
                  <a:pt x="967619" y="890758"/>
                  <a:pt x="1567543" y="902853"/>
                </a:cubicBezTo>
                <a:cubicBezTo>
                  <a:pt x="2167467" y="914948"/>
                  <a:pt x="2919791" y="29577"/>
                  <a:pt x="3599543" y="90053"/>
                </a:cubicBezTo>
                <a:cubicBezTo>
                  <a:pt x="4279295" y="150529"/>
                  <a:pt x="5029200" y="1181043"/>
                  <a:pt x="5646057" y="1265710"/>
                </a:cubicBezTo>
                <a:cubicBezTo>
                  <a:pt x="6262914" y="1350377"/>
                  <a:pt x="6814457" y="636758"/>
                  <a:pt x="7300686" y="598053"/>
                </a:cubicBezTo>
                <a:cubicBezTo>
                  <a:pt x="7786915" y="559348"/>
                  <a:pt x="8178801" y="1132662"/>
                  <a:pt x="8563429" y="1033481"/>
                </a:cubicBezTo>
                <a:cubicBezTo>
                  <a:pt x="8948057" y="934300"/>
                  <a:pt x="9223829" y="58605"/>
                  <a:pt x="9608457" y="2967"/>
                </a:cubicBezTo>
                <a:cubicBezTo>
                  <a:pt x="9993086" y="-52671"/>
                  <a:pt x="10467219" y="692396"/>
                  <a:pt x="10871200" y="699653"/>
                </a:cubicBezTo>
                <a:cubicBezTo>
                  <a:pt x="11275181" y="706910"/>
                  <a:pt x="11831562" y="152948"/>
                  <a:pt x="12032343" y="46510"/>
                </a:cubicBezTo>
              </a:path>
            </a:pathLst>
          </a:custGeom>
          <a:noFill/>
          <a:ln w="19050">
            <a:solidFill>
              <a:srgbClr val="57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062390" y="474241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7478" y="4228203"/>
            <a:ext cx="274486" cy="274486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58478" y="4232918"/>
            <a:ext cx="133048" cy="13304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452742" y="4591121"/>
            <a:ext cx="104618" cy="10461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320353" y="4939256"/>
            <a:ext cx="205038" cy="205038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404956" y="4542788"/>
            <a:ext cx="100420" cy="100420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6386516" y="4805907"/>
            <a:ext cx="205038" cy="20503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138992" y="4062436"/>
            <a:ext cx="147634" cy="147634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8120828" y="4537624"/>
            <a:ext cx="205038" cy="20503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任意多边形: 形状 4"/>
          <p:cNvSpPr/>
          <p:nvPr/>
        </p:nvSpPr>
        <p:spPr>
          <a:xfrm>
            <a:off x="26291" y="2907280"/>
            <a:ext cx="9128594" cy="2143034"/>
          </a:xfrm>
          <a:custGeom>
            <a:avLst/>
            <a:gdLst>
              <a:gd name="connsiteX0" fmla="*/ 0 w 12424228"/>
              <a:gd name="connsiteY0" fmla="*/ 0 h 2857379"/>
              <a:gd name="connsiteX1" fmla="*/ 2728685 w 12424228"/>
              <a:gd name="connsiteY1" fmla="*/ 2815772 h 2857379"/>
              <a:gd name="connsiteX2" fmla="*/ 5573485 w 12424228"/>
              <a:gd name="connsiteY2" fmla="*/ 1756229 h 2857379"/>
              <a:gd name="connsiteX3" fmla="*/ 7257143 w 12424228"/>
              <a:gd name="connsiteY3" fmla="*/ 2786743 h 2857379"/>
              <a:gd name="connsiteX4" fmla="*/ 8940800 w 12424228"/>
              <a:gd name="connsiteY4" fmla="*/ 1944915 h 2857379"/>
              <a:gd name="connsiteX5" fmla="*/ 10653485 w 12424228"/>
              <a:gd name="connsiteY5" fmla="*/ 2627086 h 2857379"/>
              <a:gd name="connsiteX6" fmla="*/ 11727543 w 12424228"/>
              <a:gd name="connsiteY6" fmla="*/ 1654629 h 2857379"/>
              <a:gd name="connsiteX7" fmla="*/ 12424228 w 12424228"/>
              <a:gd name="connsiteY7" fmla="*/ 1799772 h 285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24228" h="2857379">
                <a:moveTo>
                  <a:pt x="0" y="0"/>
                </a:moveTo>
                <a:cubicBezTo>
                  <a:pt x="899885" y="1261533"/>
                  <a:pt x="1799771" y="2523067"/>
                  <a:pt x="2728685" y="2815772"/>
                </a:cubicBezTo>
                <a:cubicBezTo>
                  <a:pt x="3657599" y="3108477"/>
                  <a:pt x="4818742" y="1761067"/>
                  <a:pt x="5573485" y="1756229"/>
                </a:cubicBezTo>
                <a:cubicBezTo>
                  <a:pt x="6328228" y="1751391"/>
                  <a:pt x="6695924" y="2755295"/>
                  <a:pt x="7257143" y="2786743"/>
                </a:cubicBezTo>
                <a:cubicBezTo>
                  <a:pt x="7818362" y="2818191"/>
                  <a:pt x="8374743" y="1971525"/>
                  <a:pt x="8940800" y="1944915"/>
                </a:cubicBezTo>
                <a:cubicBezTo>
                  <a:pt x="9506857" y="1918306"/>
                  <a:pt x="10189028" y="2675467"/>
                  <a:pt x="10653485" y="2627086"/>
                </a:cubicBezTo>
                <a:cubicBezTo>
                  <a:pt x="11117942" y="2578705"/>
                  <a:pt x="11432419" y="1792515"/>
                  <a:pt x="11727543" y="1654629"/>
                </a:cubicBezTo>
                <a:cubicBezTo>
                  <a:pt x="12022667" y="1516743"/>
                  <a:pt x="12223447" y="1658257"/>
                  <a:pt x="12424228" y="1799772"/>
                </a:cubicBezTo>
              </a:path>
            </a:pathLst>
          </a:custGeom>
          <a:noFill/>
          <a:ln>
            <a:solidFill>
              <a:srgbClr val="57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23478" y="3649926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423352" y="4590600"/>
            <a:ext cx="274486" cy="274486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119564" y="4167386"/>
            <a:ext cx="133048" cy="133048"/>
          </a:xfrm>
          <a:prstGeom prst="ellipse">
            <a:avLst/>
          </a:prstGeom>
          <a:solidFill>
            <a:srgbClr val="8FA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367415" y="4939256"/>
            <a:ext cx="133048" cy="133048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883627" y="466528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8942614" y="4086688"/>
            <a:ext cx="141515" cy="141515"/>
          </a:xfrm>
          <a:prstGeom prst="ellipse">
            <a:avLst/>
          </a:prstGeom>
          <a:solidFill>
            <a:srgbClr val="577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E313177E-59BA-45B4-A649-116184D482FA}"/>
              </a:ext>
            </a:extLst>
          </p:cNvPr>
          <p:cNvCxnSpPr/>
          <p:nvPr/>
        </p:nvCxnSpPr>
        <p:spPr>
          <a:xfrm>
            <a:off x="1701936" y="1667584"/>
            <a:ext cx="59635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813C647-C18F-49A4-9F27-02A75536227E}"/>
              </a:ext>
            </a:extLst>
          </p:cNvPr>
          <p:cNvCxnSpPr/>
          <p:nvPr/>
        </p:nvCxnSpPr>
        <p:spPr>
          <a:xfrm>
            <a:off x="1701936" y="2798115"/>
            <a:ext cx="596353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42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6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26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0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2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4" presetID="26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2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37683E2-F9C9-409E-ABDC-3F9085163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627534"/>
            <a:ext cx="8172400" cy="333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14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345CF7C-4918-476C-8142-8C2BFD6DA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39502"/>
            <a:ext cx="8260669" cy="435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51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5" y="424910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664288" y="285070"/>
            <a:ext cx="5203856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en-US" altLang="zh-CN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Key point</a:t>
            </a:r>
            <a:endParaRPr kumimoji="1" lang="zh-CN" altLang="en-US" sz="2800" dirty="0">
              <a:solidFill>
                <a:srgbClr val="5C6767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6A3CBF5-8DAC-014D-9B4F-BD45964530E6}"/>
              </a:ext>
            </a:extLst>
          </p:cNvPr>
          <p:cNvSpPr txBox="1"/>
          <p:nvPr/>
        </p:nvSpPr>
        <p:spPr>
          <a:xfrm>
            <a:off x="664288" y="1563638"/>
            <a:ext cx="7220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双流注意力、</a:t>
            </a:r>
            <a:r>
              <a:rPr kumimoji="1" lang="en-US" altLang="zh-CN" dirty="0"/>
              <a:t>PLM</a:t>
            </a:r>
            <a:r>
              <a:rPr kumimoji="1" lang="zh-CN" altLang="en-US" dirty="0"/>
              <a:t>、局部预测      </a:t>
            </a:r>
            <a:r>
              <a:rPr kumimoji="1" lang="en-US" altLang="zh-CN" dirty="0"/>
              <a:t>----&gt;  advanced </a:t>
            </a:r>
            <a:r>
              <a:rPr kumimoji="1" lang="en-US" altLang="zh-CN" dirty="0" err="1"/>
              <a:t>bert</a:t>
            </a:r>
            <a:r>
              <a:rPr kumimoji="1" lang="en-US" altLang="zh-CN" dirty="0"/>
              <a:t> [MASK].   </a:t>
            </a:r>
            <a:r>
              <a:rPr kumimoji="1" lang="zh-CN" altLang="en-US" dirty="0"/>
              <a:t>预训练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段循环</a:t>
            </a:r>
            <a:r>
              <a:rPr kumimoji="1" lang="en-US" altLang="zh-CN" dirty="0"/>
              <a:t>      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相对位置编码</a:t>
            </a:r>
            <a:r>
              <a:rPr kumimoji="1" lang="en-US" altLang="zh-CN" dirty="0"/>
              <a:t>.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更多数据</a:t>
            </a:r>
            <a:r>
              <a:rPr kumimoji="1" lang="en-US" altLang="zh-CN" dirty="0"/>
              <a:t>.     ----&gt; ALBERT. </a:t>
            </a:r>
            <a:r>
              <a:rPr kumimoji="1" lang="en-US" altLang="zh-CN" dirty="0" err="1"/>
              <a:t>RoBERTa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9E6D707-2A3D-43AB-BF79-31ED08F66DC9}"/>
              </a:ext>
            </a:extLst>
          </p:cNvPr>
          <p:cNvSpPr txBox="1"/>
          <p:nvPr/>
        </p:nvSpPr>
        <p:spPr>
          <a:xfrm>
            <a:off x="395536" y="3363838"/>
            <a:ext cx="727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Autoregressive </a:t>
            </a:r>
            <a:r>
              <a:rPr lang="zh-CN" altLang="en-US" dirty="0"/>
              <a:t>自回归  </a:t>
            </a:r>
            <a:r>
              <a:rPr lang="en-US" altLang="zh-CN" dirty="0"/>
              <a:t>Autoencoder </a:t>
            </a:r>
            <a:r>
              <a:rPr lang="zh-CN" altLang="en-US" dirty="0"/>
              <a:t>自编码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5136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5" y="424910"/>
            <a:ext cx="160414" cy="31137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9E6D707-2A3D-43AB-BF79-31ED08F66DC9}"/>
              </a:ext>
            </a:extLst>
          </p:cNvPr>
          <p:cNvSpPr txBox="1"/>
          <p:nvPr/>
        </p:nvSpPr>
        <p:spPr>
          <a:xfrm>
            <a:off x="683568" y="411510"/>
            <a:ext cx="7272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Autoregressive </a:t>
            </a:r>
            <a:r>
              <a:rPr lang="zh-CN" altLang="en-US" dirty="0"/>
              <a:t>自回归  </a:t>
            </a:r>
            <a:r>
              <a:rPr lang="en-US" altLang="zh-CN" dirty="0"/>
              <a:t>Autoencoder </a:t>
            </a:r>
            <a:r>
              <a:rPr lang="zh-CN" altLang="en-US" dirty="0"/>
              <a:t>自编码</a:t>
            </a:r>
            <a:endParaRPr lang="en-US" altLang="zh-CN" dirty="0"/>
          </a:p>
          <a:p>
            <a:r>
              <a:rPr lang="en-US" altLang="zh-CN" dirty="0"/>
              <a:t>Permutation language model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56AB3F4-195D-45F5-9272-5FBC854BA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491630"/>
            <a:ext cx="5010651" cy="300336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83CF3EA-FE87-439A-BFD2-5BD02834F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00" y="843558"/>
            <a:ext cx="2123005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46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5" y="424910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664288" y="285070"/>
            <a:ext cx="4264247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en-US" altLang="zh-CN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two-stream attention</a:t>
            </a:r>
            <a:endParaRPr kumimoji="1" lang="zh-CN" altLang="en-US" sz="2800" dirty="0">
              <a:solidFill>
                <a:srgbClr val="5C6767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8D746DD-7CDE-41F6-8F59-3CB4FFA5D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03598"/>
            <a:ext cx="5938183" cy="324036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27540CD-F095-412F-9DE9-EC2D79383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910" y="1933947"/>
            <a:ext cx="2850984" cy="213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5" y="424910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664288" y="285070"/>
            <a:ext cx="5203856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en-US" altLang="zh-CN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Key point</a:t>
            </a:r>
            <a:endParaRPr kumimoji="1" lang="zh-CN" altLang="en-US" sz="2800" dirty="0">
              <a:solidFill>
                <a:srgbClr val="5C6767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6A3CBF5-8DAC-014D-9B4F-BD45964530E6}"/>
              </a:ext>
            </a:extLst>
          </p:cNvPr>
          <p:cNvSpPr txBox="1"/>
          <p:nvPr/>
        </p:nvSpPr>
        <p:spPr>
          <a:xfrm>
            <a:off x="664288" y="1563638"/>
            <a:ext cx="7220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双流注意力、</a:t>
            </a:r>
            <a:r>
              <a:rPr kumimoji="1" lang="en-US" altLang="zh-CN" dirty="0"/>
              <a:t>PLM</a:t>
            </a:r>
            <a:r>
              <a:rPr kumimoji="1" lang="zh-CN" altLang="en-US" dirty="0"/>
              <a:t>、局部预测      </a:t>
            </a:r>
            <a:r>
              <a:rPr kumimoji="1" lang="en-US" altLang="zh-CN" dirty="0"/>
              <a:t>----&gt;  advanced </a:t>
            </a:r>
            <a:r>
              <a:rPr kumimoji="1" lang="en-US" altLang="zh-CN" dirty="0" err="1"/>
              <a:t>bert</a:t>
            </a:r>
            <a:r>
              <a:rPr kumimoji="1" lang="en-US" altLang="zh-CN" dirty="0"/>
              <a:t> [MASK].   </a:t>
            </a:r>
            <a:r>
              <a:rPr kumimoji="1" lang="zh-CN" altLang="en-US" dirty="0"/>
              <a:t>预训练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段循环</a:t>
            </a:r>
            <a:r>
              <a:rPr kumimoji="1" lang="en-US" altLang="zh-CN" dirty="0"/>
              <a:t>      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相对位置编码</a:t>
            </a:r>
            <a:r>
              <a:rPr kumimoji="1" lang="en-US" altLang="zh-CN" dirty="0"/>
              <a:t>.    ---&gt; transformer-xl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更多数据</a:t>
            </a:r>
            <a:r>
              <a:rPr kumimoji="1" lang="en-US" altLang="zh-CN" dirty="0"/>
              <a:t>.     ----&gt; ALBERT. </a:t>
            </a:r>
            <a:r>
              <a:rPr kumimoji="1" lang="en-US" altLang="zh-CN" dirty="0" err="1"/>
              <a:t>RoBERTa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1191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3537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259719" y="-6507"/>
            <a:ext cx="2107512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zh-CN" altLang="en-US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段循环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0215AF0-375F-4495-B2E9-009E34A03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180" y="113537"/>
            <a:ext cx="7380312" cy="210866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B6BDFBA-CFAF-4BA5-91C2-957449EB8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04" y="2427734"/>
            <a:ext cx="8100392" cy="220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83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.png">
            <a:extLst>
              <a:ext uri="{FF2B5EF4-FFF2-40B4-BE49-F238E27FC236}">
                <a16:creationId xmlns:a16="http://schemas.microsoft.com/office/drawing/2014/main" id="{07AADC3F-F430-8240-A84F-716295CFB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3537"/>
            <a:ext cx="160414" cy="3113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439D923-5E80-1C41-B4C0-A2197177FC88}"/>
              </a:ext>
            </a:extLst>
          </p:cNvPr>
          <p:cNvSpPr txBox="1"/>
          <p:nvPr/>
        </p:nvSpPr>
        <p:spPr>
          <a:xfrm>
            <a:off x="259719" y="-6507"/>
            <a:ext cx="2107512" cy="548268"/>
          </a:xfrm>
          <a:prstGeom prst="rect">
            <a:avLst/>
          </a:prstGeom>
          <a:noFill/>
        </p:spPr>
        <p:txBody>
          <a:bodyPr wrap="square" lIns="116245" tIns="58123" rIns="116245" bIns="58123" rtlCol="0">
            <a:spAutoFit/>
          </a:bodyPr>
          <a:lstStyle/>
          <a:p>
            <a:r>
              <a:rPr kumimoji="1" lang="zh-CN" altLang="en-US" sz="2800" dirty="0">
                <a:solidFill>
                  <a:srgbClr val="5C6767"/>
                </a:solidFill>
                <a:latin typeface="微软雅黑"/>
                <a:ea typeface="微软雅黑"/>
                <a:cs typeface="微软雅黑"/>
              </a:rPr>
              <a:t>段循环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AE0945C-711C-44BA-90AD-280E2CCFB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68" y="555526"/>
            <a:ext cx="8748464" cy="206622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16E7CAB-2830-4B2D-9781-718C114FB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787774"/>
            <a:ext cx="2850984" cy="213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820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8915</TotalTime>
  <Words>246</Words>
  <Application>Microsoft Office PowerPoint</Application>
  <PresentationFormat>全屏显示(16:9)</PresentationFormat>
  <Paragraphs>45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HandelGotDLig</vt:lpstr>
      <vt:lpstr>宋体</vt:lpstr>
      <vt:lpstr>微软雅黑</vt:lpstr>
      <vt:lpstr>Arial</vt:lpstr>
      <vt:lpstr>Calibri</vt:lpstr>
      <vt:lpstr>Courier New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benson</dc:creator>
  <cp:lastModifiedBy>Haolan Zhan</cp:lastModifiedBy>
  <cp:revision>1431</cp:revision>
  <dcterms:created xsi:type="dcterms:W3CDTF">2014-08-01T09:01:14Z</dcterms:created>
  <dcterms:modified xsi:type="dcterms:W3CDTF">2020-06-16T14:22:14Z</dcterms:modified>
</cp:coreProperties>
</file>

<file path=docProps/thumbnail.jpeg>
</file>